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53" r:id="rId2"/>
    <p:sldMasterId id="2147483665" r:id="rId3"/>
  </p:sldMasterIdLst>
  <p:notesMasterIdLst>
    <p:notesMasterId r:id="rId14"/>
  </p:notesMasterIdLst>
  <p:handoutMasterIdLst>
    <p:handoutMasterId r:id="rId15"/>
  </p:handoutMasterIdLst>
  <p:sldIdLst>
    <p:sldId id="256" r:id="rId4"/>
    <p:sldId id="310" r:id="rId5"/>
    <p:sldId id="311" r:id="rId6"/>
    <p:sldId id="307" r:id="rId7"/>
    <p:sldId id="308" r:id="rId8"/>
    <p:sldId id="309" r:id="rId9"/>
    <p:sldId id="315" r:id="rId10"/>
    <p:sldId id="312" r:id="rId11"/>
    <p:sldId id="316" r:id="rId12"/>
    <p:sldId id="313" r:id="rId13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FF0000"/>
    <a:srgbClr val="0000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5" autoAdjust="0"/>
  </p:normalViewPr>
  <p:slideViewPr>
    <p:cSldViewPr>
      <p:cViewPr>
        <p:scale>
          <a:sx n="80" d="100"/>
          <a:sy n="80" d="100"/>
        </p:scale>
        <p:origin x="-1932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918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99C36-010E-43C0-AC61-BD22D7E78BF5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F802D-D840-4487-A76F-C4C47DC7C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5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02FE46F-56A2-4800-A67C-41A0C7F5DE30}" type="datetimeFigureOut">
              <a:rPr lang="en-GB"/>
              <a:pPr>
                <a:defRPr/>
              </a:pPr>
              <a:t>12/11/2015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0069"/>
            <a:ext cx="5438775" cy="4442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9A9CBC8-6525-4D25-9862-4BCB70565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E61D5A-AC32-429D-ABE2-7EADBE95F032}" type="slidenum">
              <a:rPr lang="en-GB" altLang="da-DK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da-DK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4538"/>
            <a:ext cx="4930775" cy="36988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65" y="4690190"/>
            <a:ext cx="4984346" cy="4437303"/>
          </a:xfrm>
          <a:noFill/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741613"/>
            <a:ext cx="7618413" cy="457200"/>
          </a:xfrm>
        </p:spPr>
        <p:txBody>
          <a:bodyPr/>
          <a:lstStyle>
            <a:lvl1pPr>
              <a:defRPr sz="2400">
                <a:solidFill>
                  <a:srgbClr val="887F6E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95650"/>
            <a:ext cx="7618413" cy="4572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737F-C47C-4A6C-86ED-EEDF036D5A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7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C9802-CB14-4AD2-86E0-D739FA68FB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03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A700-B1A5-491D-AA56-EC42F7F17C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8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32DAD-61A8-422B-8141-2AC97E9950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4D489-A18C-4CA1-A57A-46323053CC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57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D9B2-53A7-40AB-95C5-49D947C6E2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80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E966B-D73B-4AB1-924F-08D4C5EE3A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38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F4513-DE09-4987-80D9-B0F5AF4B4E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33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B61BA-5287-47B0-B250-58C28B508C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15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028B-25FD-49D7-B20E-EAEC81D6E7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4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30D1-9A54-442E-8EA1-8508DE09B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B3CD2-51E5-4786-8A29-34780685B0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5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ED004-983A-456D-858D-46F1FE9F6E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3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7136-DEBE-4470-8536-784D881C75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6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7E617-3D8F-4689-A44C-E5C65E8333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072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1AFB-59CB-408D-B440-C647AB22A2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056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E69E-DF27-494E-8CC1-AB0EF39FB7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10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E4A7-CF85-45FE-9081-1BF695B472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25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5613" y="6354763"/>
            <a:ext cx="5334000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7920038" y="6354763"/>
            <a:ext cx="763587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642E-23FC-4CFD-8381-25622B906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5C6C-4E9A-464E-9D5C-929604E61F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739D-C632-4815-9C24-CE3777FECA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E3C4-0338-439B-8853-E63D556488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1F5D8-1A07-4078-B389-4F1D9C55EE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3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ED99-737C-4646-B0CC-DCFC2B5704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3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7CEA-9E4D-468F-B35D-3B0B0864C2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0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2813"/>
            <a:ext cx="822642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6425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6354763"/>
            <a:ext cx="5334000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54763"/>
            <a:ext cx="763587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87F6E"/>
                </a:solidFill>
                <a:cs typeface="+mn-cs"/>
              </a:defRPr>
            </a:lvl1pPr>
          </a:lstStyle>
          <a:p>
            <a:pPr>
              <a:defRPr/>
            </a:pPr>
            <a:fld id="{3236B2A9-A7B5-41B6-8695-C7FEAEFF0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 sz="2000">
          <a:solidFill>
            <a:schemeClr val="tx1"/>
          </a:solidFill>
          <a:latin typeface="+mn-lt"/>
        </a:defRPr>
      </a:lvl2pPr>
      <a:lvl3pPr marL="1160463" indent="-266700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3pPr>
      <a:lvl4pPr marL="1617663" indent="-277813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4pPr>
      <a:lvl5pPr marL="2066925" indent="-269875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5pPr>
      <a:lvl6pPr marL="25241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6pPr>
      <a:lvl7pPr marL="29813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7pPr>
      <a:lvl8pPr marL="34385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8pPr>
      <a:lvl9pPr marL="38957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text styles</a:t>
            </a:r>
          </a:p>
          <a:p>
            <a:pPr lvl="1"/>
            <a:r>
              <a:rPr lang="en-US" altLang="da-DK" smtClean="0"/>
              <a:t>Second level</a:t>
            </a:r>
          </a:p>
          <a:p>
            <a:pPr lvl="2"/>
            <a:r>
              <a:rPr lang="en-US" altLang="da-DK" smtClean="0"/>
              <a:t>Third level</a:t>
            </a:r>
          </a:p>
          <a:p>
            <a:pPr lvl="3"/>
            <a:r>
              <a:rPr lang="en-US" altLang="da-DK" smtClean="0"/>
              <a:t>Fourth level</a:t>
            </a:r>
          </a:p>
          <a:p>
            <a:pPr lvl="4"/>
            <a:r>
              <a:rPr lang="en-US" altLang="da-D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993640-60C9-45D5-AB3A-2B0ABC42234E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65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text styles</a:t>
            </a:r>
          </a:p>
          <a:p>
            <a:pPr lvl="1"/>
            <a:r>
              <a:rPr lang="en-US" altLang="da-DK" smtClean="0"/>
              <a:t>Second level</a:t>
            </a:r>
          </a:p>
          <a:p>
            <a:pPr lvl="2"/>
            <a:r>
              <a:rPr lang="en-US" altLang="da-DK" smtClean="0"/>
              <a:t>Third level</a:t>
            </a:r>
          </a:p>
          <a:p>
            <a:pPr lvl="3"/>
            <a:r>
              <a:rPr lang="en-US" altLang="da-DK" smtClean="0"/>
              <a:t>Fourth level</a:t>
            </a:r>
          </a:p>
          <a:p>
            <a:pPr lvl="4"/>
            <a:r>
              <a:rPr lang="en-US" altLang="da-D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D91FE5-A76C-49D0-A702-8D62FEF86158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37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thomas.weber@eco.cept.org" TargetMode="External"/><Relationship Id="rId3" Type="http://schemas.openxmlformats.org/officeDocument/2006/relationships/hyperlink" Target="http://www.erodocdb.dk/doks/filedownload.aspx?fileid=1694&amp;fileurl=http://www.erodocdb.dk/Docs/doc98/official/pdf/REC7003e.pdf" TargetMode="External"/><Relationship Id="rId7" Type="http://schemas.openxmlformats.org/officeDocument/2006/relationships/hyperlink" Target="mailto:thomas.weilacher@bnetza.d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pt.org/ecc/groups/ecc/wg-fm/srdmg" TargetMode="External"/><Relationship Id="rId5" Type="http://schemas.openxmlformats.org/officeDocument/2006/relationships/hyperlink" Target="http://www.cept.org/ecc/groups/ecc/wg-fm" TargetMode="External"/><Relationship Id="rId4" Type="http://schemas.openxmlformats.org/officeDocument/2006/relationships/hyperlink" Target="http://www.erodocdb.dk/doks/filedownload.aspx?fileid=2959&amp;fileurl=http://www.erodocdb.dk/Docs/doc98/official/Word/ECCDEC0410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00852" y="4149080"/>
            <a:ext cx="4882772" cy="1008112"/>
          </a:xfrm>
        </p:spPr>
        <p:txBody>
          <a:bodyPr/>
          <a:lstStyle/>
          <a:p>
            <a:pPr algn="l" eaLnBrk="1" hangingPunct="1"/>
            <a:r>
              <a:rPr lang="en-GB" dirty="0" smtClean="0"/>
              <a:t>Thomas Weilacher</a:t>
            </a:r>
            <a:br>
              <a:rPr lang="en-GB" dirty="0" smtClean="0"/>
            </a:br>
            <a:r>
              <a:rPr lang="en-GB" dirty="0" smtClean="0"/>
              <a:t>WG FM Chairman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" name="Foliennummernplatzhalter 4"/>
          <p:cNvSpPr txBox="1">
            <a:spLocks/>
          </p:cNvSpPr>
          <p:nvPr/>
        </p:nvSpPr>
        <p:spPr>
          <a:xfrm>
            <a:off x="7920038" y="6354763"/>
            <a:ext cx="763587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D9030D1-9A54-442E-8EA1-8508DE09B6E8}" type="slidenum">
              <a:rPr lang="en-GB" sz="1000" smtClean="0"/>
              <a:pPr algn="r">
                <a:defRPr/>
              </a:pPr>
              <a:t>1</a:t>
            </a:fld>
            <a:endParaRPr lang="en-GB" sz="1000" dirty="0"/>
          </a:p>
        </p:txBody>
      </p:sp>
      <p:sp>
        <p:nvSpPr>
          <p:cNvPr id="2" name="Textfeld 1"/>
          <p:cNvSpPr txBox="1"/>
          <p:nvPr/>
        </p:nvSpPr>
        <p:spPr>
          <a:xfrm>
            <a:off x="3558273" y="2924944"/>
            <a:ext cx="5125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European regulation on</a:t>
            </a:r>
            <a:br>
              <a:rPr lang="en-GB" sz="2800" b="1" dirty="0" smtClean="0"/>
            </a:br>
            <a:r>
              <a:rPr lang="en-GB" sz="2800" b="1" dirty="0" smtClean="0"/>
              <a:t>24 GHz automotive radars</a:t>
            </a:r>
            <a:endParaRPr lang="en-GB" sz="2800" b="1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5940152" y="5304234"/>
            <a:ext cx="2975248" cy="93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Geneva/Switzerland,</a:t>
            </a:r>
          </a:p>
          <a:p>
            <a:pPr marL="0" indent="0"/>
            <a:r>
              <a:rPr lang="de-DE" dirty="0" smtClean="0">
                <a:latin typeface="Arial" charset="0"/>
                <a:ea typeface="ＭＳ Ｐゴシック" pitchFamily="34" charset="-128"/>
              </a:rPr>
              <a:t>5 November 2015</a:t>
            </a:r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radars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5567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Links: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ERC Recommendation 70-03 (</a:t>
            </a:r>
            <a:r>
              <a:rPr lang="en-GB" sz="2000" dirty="0" smtClean="0">
                <a:solidFill>
                  <a:srgbClr val="002060"/>
                </a:solidFill>
                <a:hlinkClick r:id="rId3"/>
              </a:rPr>
              <a:t>ERC/REC 70-03</a:t>
            </a:r>
            <a:r>
              <a:rPr lang="en-GB" sz="2000" dirty="0" smtClean="0">
                <a:solidFill>
                  <a:srgbClr val="002060"/>
                </a:solidFill>
              </a:rPr>
              <a:t>), latest version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  <a:hlinkClick r:id="rId4"/>
              </a:rPr>
              <a:t>ECC Decision (04)10</a:t>
            </a:r>
            <a:r>
              <a:rPr lang="en-GB" sz="2000" dirty="0" smtClean="0">
                <a:solidFill>
                  <a:srgbClr val="002060"/>
                </a:solidFill>
              </a:rPr>
              <a:t>, latest version</a:t>
            </a:r>
          </a:p>
          <a:p>
            <a:pPr eaLnBrk="1" hangingPunct="1"/>
            <a:endParaRPr lang="de-DE" sz="2000" dirty="0">
              <a:solidFill>
                <a:srgbClr val="002060"/>
              </a:solidFill>
            </a:endParaRP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Website of ECC Working Group Frequency Management (</a:t>
            </a:r>
            <a:r>
              <a:rPr lang="en-GB" sz="2000" dirty="0" smtClean="0">
                <a:solidFill>
                  <a:srgbClr val="002060"/>
                </a:solidFill>
                <a:hlinkClick r:id="rId5"/>
              </a:rPr>
              <a:t>WG FM</a:t>
            </a:r>
            <a:r>
              <a:rPr lang="en-GB" sz="20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Website of Short Range Device Maintenance Group (</a:t>
            </a:r>
            <a:r>
              <a:rPr lang="en-GB" sz="2000" dirty="0" smtClean="0">
                <a:solidFill>
                  <a:srgbClr val="002060"/>
                </a:solidFill>
                <a:hlinkClick r:id="rId6"/>
              </a:rPr>
              <a:t>SRD/MG</a:t>
            </a:r>
            <a:r>
              <a:rPr lang="en-GB" sz="20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/>
            <a:endParaRPr lang="de-DE" sz="20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Contact:</a:t>
            </a:r>
          </a:p>
          <a:p>
            <a:pPr marL="0" indent="0" eaLnBrk="1" hangingPunct="1">
              <a:buNone/>
            </a:pPr>
            <a:endParaRPr lang="de-DE" sz="2000" dirty="0">
              <a:solidFill>
                <a:srgbClr val="002060"/>
              </a:solidFill>
            </a:endParaRP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Thomas Weilacher (WG FM Chairman, </a:t>
            </a:r>
            <a:r>
              <a:rPr lang="en-GB" sz="2000" dirty="0" smtClean="0">
                <a:solidFill>
                  <a:srgbClr val="002060"/>
                </a:solidFill>
                <a:hlinkClick r:id="rId7"/>
              </a:rPr>
              <a:t>thomas.weilacher@bnetza.de</a:t>
            </a:r>
            <a:r>
              <a:rPr lang="en-GB" sz="20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Thomas Weber (SRD/MG Chairman, </a:t>
            </a:r>
            <a:r>
              <a:rPr lang="en-GB" sz="2000" dirty="0" smtClean="0">
                <a:solidFill>
                  <a:srgbClr val="002060"/>
                </a:solidFill>
                <a:hlinkClick r:id="rId8"/>
              </a:rPr>
              <a:t>thomas.weber@eco.cept.org</a:t>
            </a:r>
            <a:r>
              <a:rPr lang="en-GB" sz="20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/>
            <a:endParaRPr lang="en-GB" sz="2000" dirty="0" smtClean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450850" y="134938"/>
            <a:ext cx="7875588" cy="5486400"/>
            <a:chOff x="450850" y="134938"/>
            <a:chExt cx="7875588" cy="5485926"/>
          </a:xfrm>
        </p:grpSpPr>
        <p:sp>
          <p:nvSpPr>
            <p:cNvPr id="2051" name="Rectangle 6"/>
            <p:cNvSpPr>
              <a:spLocks noChangeArrowheads="1"/>
            </p:cNvSpPr>
            <p:nvPr/>
          </p:nvSpPr>
          <p:spPr bwMode="auto">
            <a:xfrm>
              <a:off x="836613" y="134938"/>
              <a:ext cx="7477125" cy="69215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000099"/>
                </a:gs>
                <a:gs pos="100000">
                  <a:srgbClr val="000066"/>
                </a:gs>
              </a:gsLst>
              <a:lin ang="2700000" scaled="1"/>
            </a:gra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da-DK" altLang="da-DK" sz="2400" smtClean="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052" name="Text Box 7"/>
            <p:cNvSpPr txBox="1">
              <a:spLocks noChangeArrowheads="1"/>
            </p:cNvSpPr>
            <p:nvPr/>
          </p:nvSpPr>
          <p:spPr bwMode="auto">
            <a:xfrm>
              <a:off x="2797175" y="163513"/>
              <a:ext cx="37195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a-DK" sz="2800" b="1" smtClean="0">
                  <a:solidFill>
                    <a:srgbClr val="FFFFFF"/>
                  </a:solidFill>
                  <a:cs typeface="+mn-cs"/>
                </a:rPr>
                <a:t>Structure of the ECC</a:t>
              </a:r>
              <a:endParaRPr lang="en-US" altLang="da-DK" sz="2800" b="1" smtClean="0">
                <a:solidFill>
                  <a:srgbClr val="FFFFFF"/>
                </a:solidFill>
                <a:cs typeface="+mn-cs"/>
              </a:endParaRPr>
            </a:p>
          </p:txBody>
        </p:sp>
        <p:pic>
          <p:nvPicPr>
            <p:cNvPr id="2053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613" y="1014413"/>
              <a:ext cx="189547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" name="Line 2"/>
            <p:cNvSpPr>
              <a:spLocks noChangeAspect="1" noChangeShapeType="1"/>
            </p:cNvSpPr>
            <p:nvPr/>
          </p:nvSpPr>
          <p:spPr bwMode="auto">
            <a:xfrm flipV="1">
              <a:off x="2451100" y="3341688"/>
              <a:ext cx="0" cy="17621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55" name="Line 49"/>
            <p:cNvSpPr>
              <a:spLocks noChangeAspect="1" noChangeShapeType="1"/>
            </p:cNvSpPr>
            <p:nvPr/>
          </p:nvSpPr>
          <p:spPr bwMode="auto">
            <a:xfrm flipV="1">
              <a:off x="6645275" y="3340100"/>
              <a:ext cx="0" cy="141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56" name="Line 50"/>
            <p:cNvSpPr>
              <a:spLocks noChangeAspect="1" noChangeShapeType="1"/>
            </p:cNvSpPr>
            <p:nvPr/>
          </p:nvSpPr>
          <p:spPr bwMode="auto">
            <a:xfrm flipV="1">
              <a:off x="1066800" y="3340100"/>
              <a:ext cx="0" cy="177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57" name="Line 5"/>
            <p:cNvSpPr>
              <a:spLocks noChangeAspect="1" noChangeShapeType="1"/>
            </p:cNvSpPr>
            <p:nvPr/>
          </p:nvSpPr>
          <p:spPr bwMode="auto">
            <a:xfrm flipV="1">
              <a:off x="5241925" y="3346450"/>
              <a:ext cx="0" cy="15557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450850" y="3506497"/>
              <a:ext cx="1211263" cy="1579426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1847850" y="3506497"/>
              <a:ext cx="1211263" cy="1579426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238500" y="3495385"/>
              <a:ext cx="1211263" cy="1579427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4637088" y="3489035"/>
              <a:ext cx="1211262" cy="1579427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6032500" y="3479511"/>
              <a:ext cx="1208088" cy="1590538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3" name="Rectangle 6"/>
            <p:cNvSpPr>
              <a:spLocks noChangeArrowheads="1"/>
            </p:cNvSpPr>
            <p:nvPr/>
          </p:nvSpPr>
          <p:spPr bwMode="auto">
            <a:xfrm>
              <a:off x="836613" y="134938"/>
              <a:ext cx="7477125" cy="69215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000099"/>
                </a:gs>
                <a:gs pos="100000">
                  <a:srgbClr val="000066"/>
                </a:gs>
              </a:gsLst>
              <a:lin ang="2700000" scaled="1"/>
            </a:gra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da-DK" altLang="da-DK" sz="2400" smtClean="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064" name="Text Box 7"/>
            <p:cNvSpPr txBox="1">
              <a:spLocks noChangeArrowheads="1"/>
            </p:cNvSpPr>
            <p:nvPr/>
          </p:nvSpPr>
          <p:spPr bwMode="auto">
            <a:xfrm>
              <a:off x="2797175" y="163513"/>
              <a:ext cx="37195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a-DK" sz="2800" b="1" smtClean="0">
                  <a:solidFill>
                    <a:srgbClr val="FFFFFF"/>
                  </a:solidFill>
                  <a:cs typeface="+mn-cs"/>
                </a:rPr>
                <a:t>Structure of the ECC</a:t>
              </a:r>
              <a:endParaRPr lang="en-US" altLang="da-DK" sz="2800" b="1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0" name="AutoShape 8"/>
            <p:cNvSpPr>
              <a:spLocks noChangeAspect="1" noChangeArrowheads="1"/>
            </p:cNvSpPr>
            <p:nvPr/>
          </p:nvSpPr>
          <p:spPr bwMode="auto">
            <a:xfrm>
              <a:off x="3382963" y="1496895"/>
              <a:ext cx="2411412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6" name="Text Box 9"/>
            <p:cNvSpPr txBox="1">
              <a:spLocks noChangeAspect="1" noChangeArrowheads="1"/>
            </p:cNvSpPr>
            <p:nvPr/>
          </p:nvSpPr>
          <p:spPr bwMode="auto">
            <a:xfrm>
              <a:off x="3354388" y="1497013"/>
              <a:ext cx="24749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Electronic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Communications Committee</a:t>
              </a:r>
              <a:endParaRPr lang="en-US" altLang="da-DK" sz="1200" b="1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7" name="Text Box 10"/>
            <p:cNvSpPr txBox="1">
              <a:spLocks noChangeAspect="1" noChangeArrowheads="1"/>
            </p:cNvSpPr>
            <p:nvPr/>
          </p:nvSpPr>
          <p:spPr bwMode="auto">
            <a:xfrm>
              <a:off x="3460750" y="1928813"/>
              <a:ext cx="193193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Chairman:	E. Fournier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Vice-Chairmen:	S. Pastukh (RUS)</a:t>
              </a:r>
              <a:br>
                <a:rPr lang="da-DK" altLang="da-DK" sz="800" smtClean="0">
                  <a:solidFill>
                    <a:srgbClr val="FFFFFF"/>
                  </a:solidFill>
                  <a:cs typeface="+mn-cs"/>
                </a:rPr>
              </a:b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                                J.  Afonso 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	</a:t>
              </a:r>
              <a:endParaRPr lang="en-US" altLang="da-DK" sz="800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3" name="AutoShape 11"/>
            <p:cNvSpPr>
              <a:spLocks noChangeAspect="1" noChangeArrowheads="1"/>
            </p:cNvSpPr>
            <p:nvPr/>
          </p:nvSpPr>
          <p:spPr bwMode="auto">
            <a:xfrm>
              <a:off x="5915025" y="2179461"/>
              <a:ext cx="2411413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9" name="Text Box 12"/>
            <p:cNvSpPr txBox="1">
              <a:spLocks noChangeAspect="1" noChangeArrowheads="1"/>
            </p:cNvSpPr>
            <p:nvPr/>
          </p:nvSpPr>
          <p:spPr bwMode="auto">
            <a:xfrm>
              <a:off x="6091238" y="2179638"/>
              <a:ext cx="2084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European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Communications Office</a:t>
              </a:r>
              <a:endParaRPr lang="en-US" altLang="da-DK" sz="1200" b="1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70" name="Text Box 13"/>
            <p:cNvSpPr txBox="1">
              <a:spLocks noChangeAspect="1" noChangeArrowheads="1"/>
            </p:cNvSpPr>
            <p:nvPr/>
          </p:nvSpPr>
          <p:spPr bwMode="auto">
            <a:xfrm>
              <a:off x="5997575" y="2611438"/>
              <a:ext cx="2097049" cy="338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Director:	P. Christensen (DNK)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Deputy Director:      B. Espinosa (F)</a:t>
              </a:r>
              <a:endParaRPr lang="en-US" altLang="da-DK" sz="800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6" name="AutoShape 14"/>
            <p:cNvSpPr>
              <a:spLocks noChangeAspect="1" noChangeArrowheads="1"/>
            </p:cNvSpPr>
            <p:nvPr/>
          </p:nvSpPr>
          <p:spPr bwMode="auto">
            <a:xfrm>
              <a:off x="849313" y="2179461"/>
              <a:ext cx="2411412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da-DK" sz="1200" dirty="0">
                  <a:solidFill>
                    <a:srgbClr val="FFFFFF"/>
                  </a:solidFill>
                  <a:cs typeface="+mn-cs"/>
                </a:rPr>
                <a:t>Steering Group</a:t>
              </a:r>
            </a:p>
          </p:txBody>
        </p:sp>
        <p:sp>
          <p:nvSpPr>
            <p:cNvPr id="2072" name="Text Box 16"/>
            <p:cNvSpPr txBox="1">
              <a:spLocks noChangeAspect="1" noChangeArrowheads="1"/>
            </p:cNvSpPr>
            <p:nvPr/>
          </p:nvSpPr>
          <p:spPr bwMode="auto">
            <a:xfrm>
              <a:off x="2100263" y="3486150"/>
              <a:ext cx="6842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FM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3" name="Text Box 17"/>
            <p:cNvSpPr txBox="1">
              <a:spLocks noChangeAspect="1" noChangeArrowheads="1"/>
            </p:cNvSpPr>
            <p:nvPr/>
          </p:nvSpPr>
          <p:spPr bwMode="auto">
            <a:xfrm>
              <a:off x="2009775" y="3651250"/>
              <a:ext cx="8588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Frequency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Management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4" name="Text Box 18"/>
            <p:cNvSpPr txBox="1">
              <a:spLocks noChangeAspect="1" noChangeArrowheads="1"/>
            </p:cNvSpPr>
            <p:nvPr/>
          </p:nvSpPr>
          <p:spPr bwMode="auto">
            <a:xfrm>
              <a:off x="1857375" y="3990975"/>
              <a:ext cx="931863" cy="1077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>
                  <a:solidFill>
                    <a:srgbClr val="000000"/>
                  </a:solidFill>
                  <a:cs typeface="+mn-cs"/>
                </a:rPr>
                <a:t>T. Weilacher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 smtClean="0">
                  <a:solidFill>
                    <a:srgbClr val="000000"/>
                  </a:solidFill>
                  <a:cs typeface="+mn-cs"/>
                </a:rPr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>
                  <a:solidFill>
                    <a:srgbClr val="000000"/>
                  </a:solidFill>
                  <a:cs typeface="+mn-cs"/>
                </a:rPr>
                <a:t>C. Reis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>
                  <a:solidFill>
                    <a:srgbClr val="000000"/>
                  </a:solidFill>
                  <a:cs typeface="+mn-cs"/>
                </a:rPr>
                <a:t>S. Talbot (G)</a:t>
              </a:r>
            </a:p>
            <a:p>
              <a:pPr>
                <a:spcBef>
                  <a:spcPct val="0"/>
                </a:spcBef>
              </a:pPr>
              <a:endParaRPr lang="en-US" altLang="da-DK" sz="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5" name="Text Box 24"/>
            <p:cNvSpPr txBox="1">
              <a:spLocks noChangeAspect="1" noChangeArrowheads="1"/>
            </p:cNvSpPr>
            <p:nvPr/>
          </p:nvSpPr>
          <p:spPr bwMode="auto">
            <a:xfrm>
              <a:off x="3479800" y="3495675"/>
              <a:ext cx="6667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SE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6" name="Text Box 25"/>
            <p:cNvSpPr txBox="1">
              <a:spLocks noChangeAspect="1" noChangeArrowheads="1"/>
            </p:cNvSpPr>
            <p:nvPr/>
          </p:nvSpPr>
          <p:spPr bwMode="auto">
            <a:xfrm>
              <a:off x="3417888" y="3660775"/>
              <a:ext cx="8032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Spectrum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Engineering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7" name="Text Box 26"/>
            <p:cNvSpPr txBox="1">
              <a:spLocks noChangeAspect="1" noChangeArrowheads="1"/>
            </p:cNvSpPr>
            <p:nvPr/>
          </p:nvSpPr>
          <p:spPr bwMode="auto">
            <a:xfrm>
              <a:off x="3260725" y="4000500"/>
              <a:ext cx="917575" cy="1077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K. Loew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J. Duque (POR)</a:t>
              </a:r>
              <a:br>
                <a:rPr lang="da-DK" altLang="da-DK" sz="800" smtClean="0">
                  <a:solidFill>
                    <a:srgbClr val="000000"/>
                  </a:solidFill>
                  <a:cs typeface="+mn-cs"/>
                </a:rPr>
              </a:b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k. Bejuk (HRV)</a:t>
              </a:r>
              <a:br>
                <a:rPr lang="da-DK" altLang="da-DK" sz="800" smtClean="0">
                  <a:solidFill>
                    <a:srgbClr val="000000"/>
                  </a:solidFill>
                  <a:cs typeface="+mn-cs"/>
                </a:rPr>
              </a:b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8" name="Text Box 28"/>
            <p:cNvSpPr txBox="1">
              <a:spLocks noChangeAspect="1" noChangeArrowheads="1"/>
            </p:cNvSpPr>
            <p:nvPr/>
          </p:nvSpPr>
          <p:spPr bwMode="auto">
            <a:xfrm>
              <a:off x="665163" y="3517900"/>
              <a:ext cx="7842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CPG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9" name="Text Box 29"/>
            <p:cNvSpPr txBox="1">
              <a:spLocks noChangeAspect="1" noChangeArrowheads="1"/>
            </p:cNvSpPr>
            <p:nvPr/>
          </p:nvSpPr>
          <p:spPr bwMode="auto">
            <a:xfrm>
              <a:off x="482600" y="3683000"/>
              <a:ext cx="11334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Conference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Preparatory Group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0" name="Text Box 30"/>
            <p:cNvSpPr txBox="1">
              <a:spLocks noChangeAspect="1" noChangeArrowheads="1"/>
            </p:cNvSpPr>
            <p:nvPr/>
          </p:nvSpPr>
          <p:spPr bwMode="auto">
            <a:xfrm>
              <a:off x="473075" y="3990975"/>
              <a:ext cx="957313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A. Kühn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da-DK" sz="800" smtClean="0">
                  <a:solidFill>
                    <a:srgbClr val="000000"/>
                  </a:solidFill>
                  <a:cs typeface="+mn-cs"/>
                </a:rPr>
                <a:t>G. Osinga (HOL)</a:t>
              </a:r>
              <a:br>
                <a:rPr lang="en-US" altLang="da-DK" sz="800" smtClean="0">
                  <a:solidFill>
                    <a:srgbClr val="000000"/>
                  </a:solidFill>
                  <a:cs typeface="+mn-cs"/>
                </a:rPr>
              </a:b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1" name="Text Box 32"/>
            <p:cNvSpPr txBox="1">
              <a:spLocks noChangeAspect="1" noChangeArrowheads="1"/>
            </p:cNvSpPr>
            <p:nvPr/>
          </p:nvSpPr>
          <p:spPr bwMode="auto">
            <a:xfrm>
              <a:off x="4875213" y="3505200"/>
              <a:ext cx="7604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NaN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2" name="Text Box 33"/>
            <p:cNvSpPr txBox="1">
              <a:spLocks noChangeAspect="1" noChangeArrowheads="1"/>
            </p:cNvSpPr>
            <p:nvPr/>
          </p:nvSpPr>
          <p:spPr bwMode="auto">
            <a:xfrm>
              <a:off x="4818063" y="3670300"/>
              <a:ext cx="889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Numbering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and Networks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3" name="Text Box 34"/>
            <p:cNvSpPr txBox="1">
              <a:spLocks noChangeAspect="1" noChangeArrowheads="1"/>
            </p:cNvSpPr>
            <p:nvPr/>
          </p:nvSpPr>
          <p:spPr bwMode="auto">
            <a:xfrm>
              <a:off x="4638675" y="4010025"/>
              <a:ext cx="1050925" cy="954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J. Vallesverd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(NOR)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E. Greenberg (G)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F. Dragomir (ROU)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4" name="Text Box 37"/>
            <p:cNvSpPr txBox="1">
              <a:spLocks noChangeAspect="1" noChangeArrowheads="1"/>
            </p:cNvSpPr>
            <p:nvPr/>
          </p:nvSpPr>
          <p:spPr bwMode="auto">
            <a:xfrm>
              <a:off x="6226175" y="3694113"/>
              <a:ext cx="80486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IMT-Matters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5" name="Text Box 38"/>
            <p:cNvSpPr txBox="1">
              <a:spLocks noChangeAspect="1" noChangeArrowheads="1"/>
            </p:cNvSpPr>
            <p:nvPr/>
          </p:nvSpPr>
          <p:spPr bwMode="auto">
            <a:xfrm>
              <a:off x="6046788" y="3992563"/>
              <a:ext cx="996950" cy="107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D. Chauveau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P. Toivonen (FIN)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S. Green (G)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cxnSp>
          <p:nvCxnSpPr>
            <p:cNvPr id="2086" name="AutoShape 40"/>
            <p:cNvCxnSpPr>
              <a:cxnSpLocks noChangeAspect="1" noChangeShapeType="1"/>
              <a:stCxn id="60" idx="3"/>
              <a:endCxn id="2069" idx="0"/>
            </p:cNvCxnSpPr>
            <p:nvPr/>
          </p:nvCxnSpPr>
          <p:spPr bwMode="auto">
            <a:xfrm>
              <a:off x="5854700" y="2008188"/>
              <a:ext cx="1217613" cy="163512"/>
            </a:xfrm>
            <a:prstGeom prst="bentConnector2">
              <a:avLst/>
            </a:prstGeom>
            <a:noFill/>
            <a:ln w="63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7" name="Line 41"/>
            <p:cNvSpPr>
              <a:spLocks noChangeAspect="1" noChangeShapeType="1"/>
            </p:cNvSpPr>
            <p:nvPr/>
          </p:nvSpPr>
          <p:spPr bwMode="auto">
            <a:xfrm>
              <a:off x="4587875" y="2500313"/>
              <a:ext cx="0" cy="8397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8" name="Line 42"/>
            <p:cNvSpPr>
              <a:spLocks noChangeAspect="1" noChangeShapeType="1"/>
            </p:cNvSpPr>
            <p:nvPr/>
          </p:nvSpPr>
          <p:spPr bwMode="auto">
            <a:xfrm flipV="1">
              <a:off x="1066800" y="3340100"/>
              <a:ext cx="55784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9" name="Text Box 46"/>
            <p:cNvSpPr txBox="1">
              <a:spLocks noChangeAspect="1" noChangeArrowheads="1"/>
            </p:cNvSpPr>
            <p:nvPr/>
          </p:nvSpPr>
          <p:spPr bwMode="auto">
            <a:xfrm>
              <a:off x="6234113" y="3489325"/>
              <a:ext cx="795337" cy="246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ECC PT1</a:t>
              </a:r>
            </a:p>
          </p:txBody>
        </p:sp>
        <p:cxnSp>
          <p:nvCxnSpPr>
            <p:cNvPr id="85" name="Elbow Connector 84"/>
            <p:cNvCxnSpPr>
              <a:cxnSpLocks noChangeAspect="1"/>
              <a:stCxn id="60" idx="1"/>
              <a:endCxn id="66" idx="0"/>
            </p:cNvCxnSpPr>
            <p:nvPr/>
          </p:nvCxnSpPr>
          <p:spPr>
            <a:xfrm rot="10800000" flipV="1">
              <a:off x="2055813" y="2001677"/>
              <a:ext cx="1327150" cy="177785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849313" y="5405438"/>
              <a:ext cx="1444625" cy="21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latin typeface="Tahoma" pitchFamily="34" charset="0"/>
                  <a:cs typeface="+mn-cs"/>
                </a:rPr>
                <a:t>Updated: August 2015</a:t>
              </a:r>
              <a:endParaRPr lang="en-US" altLang="da-DK" sz="800" smtClean="0">
                <a:solidFill>
                  <a:srgbClr val="000000"/>
                </a:solidFill>
                <a:latin typeface="Tahoma" pitchFamily="34" charset="0"/>
                <a:cs typeface="+mn-cs"/>
              </a:endParaRPr>
            </a:p>
          </p:txBody>
        </p:sp>
      </p:grpSp>
      <p:cxnSp>
        <p:nvCxnSpPr>
          <p:cNvPr id="3" name="Gerade Verbindung mit Pfeil 2"/>
          <p:cNvCxnSpPr/>
          <p:nvPr/>
        </p:nvCxnSpPr>
        <p:spPr>
          <a:xfrm flipH="1" flipV="1">
            <a:off x="2442369" y="5229200"/>
            <a:ext cx="11112" cy="12241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9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514600" y="2409825"/>
            <a:ext cx="428625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50000">
                <a:srgbClr val="000099"/>
              </a:gs>
              <a:gs pos="100000">
                <a:srgbClr val="000066"/>
              </a:gs>
            </a:gsLst>
            <a:lin ang="2700000" scaled="1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da-DK" sz="2400" smtClean="0">
              <a:solidFill>
                <a:srgbClr val="FFFF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2871788" y="115888"/>
            <a:ext cx="3603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2800" b="1" smtClean="0">
                <a:solidFill>
                  <a:srgbClr val="FFFFFF"/>
                </a:solidFill>
                <a:cs typeface="+mn-cs"/>
              </a:rPr>
              <a:t>WGFM Organisation</a:t>
            </a:r>
          </a:p>
        </p:txBody>
      </p:sp>
      <p:sp>
        <p:nvSpPr>
          <p:cNvPr id="2053" name="AutoShape 13"/>
          <p:cNvSpPr>
            <a:spLocks noChangeArrowheads="1"/>
          </p:cNvSpPr>
          <p:nvPr/>
        </p:nvSpPr>
        <p:spPr bwMode="auto">
          <a:xfrm>
            <a:off x="2514600" y="769938"/>
            <a:ext cx="2417763" cy="4984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 algn="ctr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a-DK" sz="1200" b="1" smtClean="0">
                <a:solidFill>
                  <a:srgbClr val="000000"/>
                </a:solidFill>
                <a:cs typeface="+mn-cs"/>
              </a:rPr>
              <a:t>ECC</a:t>
            </a:r>
          </a:p>
        </p:txBody>
      </p:sp>
      <p:sp>
        <p:nvSpPr>
          <p:cNvPr id="2054" name="AutoShape 15"/>
          <p:cNvSpPr>
            <a:spLocks noChangeArrowheads="1"/>
          </p:cNvSpPr>
          <p:nvPr/>
        </p:nvSpPr>
        <p:spPr bwMode="auto">
          <a:xfrm>
            <a:off x="388938" y="1809750"/>
            <a:ext cx="1506537" cy="7429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a-DK" sz="1200" b="1" smtClean="0">
                <a:solidFill>
                  <a:srgbClr val="000066"/>
                </a:solidFill>
                <a:cs typeface="+mn-cs"/>
              </a:rPr>
              <a:t>ECO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Expertise and support</a:t>
            </a:r>
          </a:p>
        </p:txBody>
      </p:sp>
      <p:sp>
        <p:nvSpPr>
          <p:cNvPr id="2055" name="AutoShape 20"/>
          <p:cNvSpPr>
            <a:spLocks noChangeArrowheads="1"/>
          </p:cNvSpPr>
          <p:nvPr/>
        </p:nvSpPr>
        <p:spPr bwMode="auto">
          <a:xfrm>
            <a:off x="6570663" y="1625600"/>
            <a:ext cx="2268537" cy="5762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SRD/MG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Short Range Devices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Maintenance Group</a:t>
            </a:r>
            <a:r>
              <a:rPr lang="en-GB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Thomas Weber (ECO)</a:t>
            </a:r>
            <a:endParaRPr lang="da-DK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56" name="Line 51"/>
          <p:cNvSpPr>
            <a:spLocks noChangeShapeType="1"/>
          </p:cNvSpPr>
          <p:nvPr/>
        </p:nvSpPr>
        <p:spPr bwMode="auto">
          <a:xfrm>
            <a:off x="346075" y="6078538"/>
            <a:ext cx="430213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7" name="Text Box 53"/>
          <p:cNvSpPr txBox="1">
            <a:spLocks noChangeArrowheads="1"/>
          </p:cNvSpPr>
          <p:nvPr/>
        </p:nvSpPr>
        <p:spPr bwMode="auto">
          <a:xfrm>
            <a:off x="939800" y="6207125"/>
            <a:ext cx="4278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European Process of standardisation and regulation for radiocommunication devices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and systems, inter-alia co-operation between CEPT and ETSI or work under mandates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from the EC.</a:t>
            </a:r>
            <a:endParaRPr lang="en-US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58" name="Text Box 54"/>
          <p:cNvSpPr txBox="1">
            <a:spLocks noChangeArrowheads="1"/>
          </p:cNvSpPr>
          <p:nvPr/>
        </p:nvSpPr>
        <p:spPr bwMode="auto">
          <a:xfrm>
            <a:off x="257175" y="6591300"/>
            <a:ext cx="14446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Updated: July 2015</a:t>
            </a:r>
            <a:endParaRPr lang="en-US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59" name="AutoShape 20"/>
          <p:cNvSpPr>
            <a:spLocks noChangeArrowheads="1"/>
          </p:cNvSpPr>
          <p:nvPr/>
        </p:nvSpPr>
        <p:spPr bwMode="auto">
          <a:xfrm>
            <a:off x="6583363" y="2252663"/>
            <a:ext cx="2266950" cy="5762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FM22</a:t>
            </a: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– Spectrum Monitoring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Enforcement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/>
            </a:r>
            <a:b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</a:b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Ralf Trautmann (D)</a:t>
            </a:r>
            <a:endParaRPr lang="en-GB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60" name="AutoShape 20"/>
          <p:cNvSpPr>
            <a:spLocks noChangeArrowheads="1"/>
          </p:cNvSpPr>
          <p:nvPr/>
        </p:nvSpPr>
        <p:spPr bwMode="auto">
          <a:xfrm>
            <a:off x="6588125" y="2879725"/>
            <a:ext cx="2266950" cy="5762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FM44</a:t>
            </a: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– Satellite Communications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/>
            </a:r>
            <a:b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</a:b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Amar Saidani (F)</a:t>
            </a:r>
            <a:endParaRPr lang="da-DK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61" name="AutoShape 20"/>
          <p:cNvSpPr>
            <a:spLocks noChangeArrowheads="1"/>
          </p:cNvSpPr>
          <p:nvPr/>
        </p:nvSpPr>
        <p:spPr bwMode="auto">
          <a:xfrm>
            <a:off x="2871788" y="4754563"/>
            <a:ext cx="2268537" cy="5762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 Maritime FG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WGFM Maritime Forum Group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Jaap Steenge (NL)</a:t>
            </a:r>
            <a:endParaRPr lang="da-DK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62" name="AutoShape 20"/>
          <p:cNvSpPr>
            <a:spLocks noChangeArrowheads="1"/>
          </p:cNvSpPr>
          <p:nvPr/>
        </p:nvSpPr>
        <p:spPr bwMode="auto">
          <a:xfrm>
            <a:off x="6581775" y="1006475"/>
            <a:ext cx="2266950" cy="5762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EFIS/MG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ECO Frequency Information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System Maintenance Group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smtClean="0">
                <a:solidFill>
                  <a:srgbClr val="000066"/>
                </a:solidFill>
                <a:cs typeface="+mn-cs"/>
              </a:rPr>
              <a:t> </a:t>
            </a: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Stefan Mayer-Bidmon (D)</a:t>
            </a:r>
            <a:endParaRPr lang="da-DK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63" name="AutoShape 20"/>
          <p:cNvSpPr>
            <a:spLocks noChangeArrowheads="1"/>
          </p:cNvSpPr>
          <p:nvPr/>
        </p:nvSpPr>
        <p:spPr bwMode="auto">
          <a:xfrm>
            <a:off x="6611938" y="3498850"/>
            <a:ext cx="2268537" cy="5762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FM49</a:t>
            </a: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– </a:t>
            </a: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Radio Spectrum for  Public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Protection and Disaster Relief (PPDR)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Laurent Bodusseau (F)</a:t>
            </a:r>
            <a:r>
              <a:rPr lang="en-US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 </a:t>
            </a: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</a:t>
            </a: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64" name="AutoShape 20"/>
          <p:cNvSpPr>
            <a:spLocks noChangeArrowheads="1"/>
          </p:cNvSpPr>
          <p:nvPr/>
        </p:nvSpPr>
        <p:spPr bwMode="auto">
          <a:xfrm>
            <a:off x="6611938" y="4116388"/>
            <a:ext cx="2268537" cy="5746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FM51</a:t>
            </a: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– PMSE</a:t>
            </a:r>
            <a:b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</a:b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         </a:t>
            </a: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Lindsay Cornell (G)</a:t>
            </a:r>
          </a:p>
        </p:txBody>
      </p:sp>
      <p:sp>
        <p:nvSpPr>
          <p:cNvPr id="2065" name="AutoShape 20"/>
          <p:cNvSpPr>
            <a:spLocks noChangeArrowheads="1"/>
          </p:cNvSpPr>
          <p:nvPr/>
        </p:nvSpPr>
        <p:spPr bwMode="auto">
          <a:xfrm>
            <a:off x="2514600" y="1495425"/>
            <a:ext cx="2417763" cy="1371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1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WGFM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Working Group Frequency Management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</a:t>
            </a: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Thomas Weilacher (D)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Vice Chairman: Cristina Reis (POR)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Vice Chairman: Stephen Talbot (G)</a:t>
            </a:r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509588" y="3578225"/>
            <a:ext cx="1504950" cy="8255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GB" sz="1200" b="1" dirty="0">
                <a:solidFill>
                  <a:srgbClr val="000066"/>
                </a:solidFill>
                <a:cs typeface="+mn-cs"/>
              </a:rPr>
              <a:t>External Relations</a:t>
            </a:r>
            <a:endParaRPr lang="en-GB" sz="800" dirty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marL="171450" indent="-171450" eaLnBrk="0" hangingPunct="0">
              <a:buFontTx/>
              <a:buChar char="-"/>
              <a:defRPr/>
            </a:pPr>
            <a:r>
              <a:rPr lang="en-GB" sz="800" dirty="0">
                <a:solidFill>
                  <a:srgbClr val="000066"/>
                </a:solidFill>
                <a:latin typeface="Tahoma" pitchFamily="34" charset="0"/>
                <a:cs typeface="+mn-cs"/>
              </a:rPr>
              <a:t>European Commission</a:t>
            </a:r>
          </a:p>
          <a:p>
            <a:pPr marL="171450" indent="-171450" eaLnBrk="0" hangingPunct="0">
              <a:buFontTx/>
              <a:buChar char="-"/>
              <a:defRPr/>
            </a:pPr>
            <a:r>
              <a:rPr lang="da-DK" sz="800" dirty="0">
                <a:solidFill>
                  <a:srgbClr val="000066"/>
                </a:solidFill>
                <a:latin typeface="Tahoma" pitchFamily="34" charset="0"/>
                <a:cs typeface="+mn-cs"/>
              </a:rPr>
              <a:t>ETSI</a:t>
            </a:r>
          </a:p>
          <a:p>
            <a:pPr marL="171450" indent="-171450" eaLnBrk="0" hangingPunct="0">
              <a:buFontTx/>
              <a:buChar char="-"/>
              <a:defRPr/>
            </a:pPr>
            <a:r>
              <a:rPr lang="da-DK" sz="800" dirty="0">
                <a:solidFill>
                  <a:srgbClr val="000066"/>
                </a:solidFill>
                <a:latin typeface="Tahoma" pitchFamily="34" charset="0"/>
                <a:cs typeface="+mn-cs"/>
              </a:rPr>
              <a:t>Other MoU/LoU Partners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6075" y="6367463"/>
            <a:ext cx="430213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Text Box 53"/>
          <p:cNvSpPr txBox="1">
            <a:spLocks noChangeArrowheads="1"/>
          </p:cNvSpPr>
          <p:nvPr/>
        </p:nvSpPr>
        <p:spPr bwMode="auto">
          <a:xfrm>
            <a:off x="939800" y="5972175"/>
            <a:ext cx="40608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Support from ECO, the permanent office established in Copenhagen</a:t>
            </a:r>
            <a:endParaRPr lang="en-US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sp>
        <p:nvSpPr>
          <p:cNvPr id="2069" name="AutoShape 15"/>
          <p:cNvSpPr>
            <a:spLocks noChangeArrowheads="1"/>
          </p:cNvSpPr>
          <p:nvPr/>
        </p:nvSpPr>
        <p:spPr bwMode="auto">
          <a:xfrm>
            <a:off x="2551113" y="2733675"/>
            <a:ext cx="2362200" cy="565150"/>
          </a:xfrm>
          <a:prstGeom prst="roundRect">
            <a:avLst>
              <a:gd name="adj" fmla="val 16667"/>
            </a:avLst>
          </a:prstGeom>
          <a:solidFill>
            <a:srgbClr val="D9FFD9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a-DK" sz="1100" smtClean="0">
                <a:solidFill>
                  <a:srgbClr val="000066"/>
                </a:solidFill>
                <a:cs typeface="+mn-cs"/>
              </a:rPr>
              <a:t>WGFM Civil Military Forum</a:t>
            </a:r>
          </a:p>
        </p:txBody>
      </p:sp>
      <p:sp>
        <p:nvSpPr>
          <p:cNvPr id="2070" name="AutoShape 20"/>
          <p:cNvSpPr>
            <a:spLocks noChangeArrowheads="1"/>
          </p:cNvSpPr>
          <p:nvPr/>
        </p:nvSpPr>
        <p:spPr bwMode="auto">
          <a:xfrm>
            <a:off x="2357438" y="3455988"/>
            <a:ext cx="2768600" cy="812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WGFM Correspondence Groups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BB-Maritime Links</a:t>
            </a: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: Chairman - Eirik Bliksrud (N)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Drones: </a:t>
            </a: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 - Florian Cziczatka (A)</a:t>
            </a: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cxnSp>
        <p:nvCxnSpPr>
          <p:cNvPr id="2083" name="Elbow Connector 2082"/>
          <p:cNvCxnSpPr/>
          <p:nvPr/>
        </p:nvCxnSpPr>
        <p:spPr>
          <a:xfrm rot="10800000" flipV="1">
            <a:off x="4932363" y="1285875"/>
            <a:ext cx="1649412" cy="895350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8" name="Elbow Connector 2087"/>
          <p:cNvCxnSpPr>
            <a:stCxn id="2055" idx="1"/>
            <a:endCxn id="2065" idx="3"/>
          </p:cNvCxnSpPr>
          <p:nvPr/>
        </p:nvCxnSpPr>
        <p:spPr>
          <a:xfrm rot="10800000" flipV="1">
            <a:off x="4933950" y="1914525"/>
            <a:ext cx="1636713" cy="266700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0" name="Elbow Connector 2089"/>
          <p:cNvCxnSpPr>
            <a:stCxn id="2059" idx="1"/>
            <a:endCxn id="2065" idx="3"/>
          </p:cNvCxnSpPr>
          <p:nvPr/>
        </p:nvCxnSpPr>
        <p:spPr>
          <a:xfrm rot="10800000">
            <a:off x="4932363" y="2181225"/>
            <a:ext cx="1651000" cy="360363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2" name="Elbow Connector 2091"/>
          <p:cNvCxnSpPr>
            <a:stCxn id="2060" idx="1"/>
            <a:endCxn id="2065" idx="3"/>
          </p:cNvCxnSpPr>
          <p:nvPr/>
        </p:nvCxnSpPr>
        <p:spPr>
          <a:xfrm rot="10800000">
            <a:off x="4932363" y="2181225"/>
            <a:ext cx="1655762" cy="985838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4" name="Elbow Connector 2093"/>
          <p:cNvCxnSpPr>
            <a:endCxn id="2065" idx="3"/>
          </p:cNvCxnSpPr>
          <p:nvPr/>
        </p:nvCxnSpPr>
        <p:spPr>
          <a:xfrm rot="10800000">
            <a:off x="4933950" y="2181225"/>
            <a:ext cx="1658938" cy="1604963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6" name="Elbow Connector 2095"/>
          <p:cNvCxnSpPr>
            <a:stCxn id="2063" idx="1"/>
            <a:endCxn id="2065" idx="3"/>
          </p:cNvCxnSpPr>
          <p:nvPr/>
        </p:nvCxnSpPr>
        <p:spPr>
          <a:xfrm rot="10800000">
            <a:off x="4932363" y="2181225"/>
            <a:ext cx="1679575" cy="1604963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8" name="Elbow Connector 2097"/>
          <p:cNvCxnSpPr>
            <a:stCxn id="2064" idx="1"/>
            <a:endCxn id="2065" idx="3"/>
          </p:cNvCxnSpPr>
          <p:nvPr/>
        </p:nvCxnSpPr>
        <p:spPr>
          <a:xfrm rot="10800000">
            <a:off x="4932363" y="2181225"/>
            <a:ext cx="1679575" cy="2222500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0" name="Elbow Connector 2099"/>
          <p:cNvCxnSpPr/>
          <p:nvPr/>
        </p:nvCxnSpPr>
        <p:spPr>
          <a:xfrm rot="10800000">
            <a:off x="4932363" y="2181225"/>
            <a:ext cx="1652587" cy="3494088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7" idx="3"/>
            <a:endCxn id="6" idx="2"/>
          </p:cNvCxnSpPr>
          <p:nvPr/>
        </p:nvCxnSpPr>
        <p:spPr>
          <a:xfrm flipV="1">
            <a:off x="2014538" y="2474913"/>
            <a:ext cx="500062" cy="1516062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061" idx="3"/>
          </p:cNvCxnSpPr>
          <p:nvPr/>
        </p:nvCxnSpPr>
        <p:spPr>
          <a:xfrm>
            <a:off x="5140325" y="5043488"/>
            <a:ext cx="623888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26038" y="5676900"/>
            <a:ext cx="627062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0325" y="3787775"/>
            <a:ext cx="638175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54" idx="3"/>
            <a:endCxn id="2065" idx="1"/>
          </p:cNvCxnSpPr>
          <p:nvPr/>
        </p:nvCxnSpPr>
        <p:spPr>
          <a:xfrm>
            <a:off x="1895475" y="2181225"/>
            <a:ext cx="61912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2053" idx="2"/>
            <a:endCxn id="2065" idx="0"/>
          </p:cNvCxnSpPr>
          <p:nvPr/>
        </p:nvCxnSpPr>
        <p:spPr>
          <a:xfrm rot="16200000" flipH="1">
            <a:off x="3609182" y="1381919"/>
            <a:ext cx="227012" cy="0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2054" idx="0"/>
            <a:endCxn id="2053" idx="1"/>
          </p:cNvCxnSpPr>
          <p:nvPr/>
        </p:nvCxnSpPr>
        <p:spPr>
          <a:xfrm rot="5400000" flipH="1" flipV="1">
            <a:off x="1432719" y="727869"/>
            <a:ext cx="790575" cy="1373187"/>
          </a:xfrm>
          <a:prstGeom prst="bentConnector2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6" name="AutoShape 20"/>
          <p:cNvSpPr>
            <a:spLocks noChangeArrowheads="1"/>
          </p:cNvSpPr>
          <p:nvPr/>
        </p:nvSpPr>
        <p:spPr bwMode="auto">
          <a:xfrm>
            <a:off x="2871788" y="5418138"/>
            <a:ext cx="2268537" cy="5762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 Radio Amateur FG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WGFM Radio Amateur Forum Group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Thomas Weber (ECO)</a:t>
            </a:r>
            <a:endParaRPr lang="da-DK" altLang="da-DK" sz="8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140325" y="5043488"/>
            <a:ext cx="623888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52400" y="4605338"/>
            <a:ext cx="5586413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AutoShape 20"/>
          <p:cNvSpPr>
            <a:spLocks noChangeArrowheads="1"/>
          </p:cNvSpPr>
          <p:nvPr/>
        </p:nvSpPr>
        <p:spPr bwMode="auto">
          <a:xfrm>
            <a:off x="6611938" y="4757738"/>
            <a:ext cx="2268537" cy="5762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FM54</a:t>
            </a: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– Private/Professional Land Mobile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Systems/ esp. for Railways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Kuha Sithamparanathan (G)</a:t>
            </a:r>
            <a:endParaRPr lang="en-US" altLang="da-DK" sz="900" b="1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</a:t>
            </a: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4630738"/>
            <a:ext cx="0" cy="1076325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1" name="AutoShape 20"/>
          <p:cNvSpPr>
            <a:spLocks noChangeArrowheads="1"/>
          </p:cNvSpPr>
          <p:nvPr/>
        </p:nvSpPr>
        <p:spPr bwMode="auto">
          <a:xfrm>
            <a:off x="6611938" y="5386388"/>
            <a:ext cx="2268537" cy="5778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900" b="1" smtClean="0">
                <a:solidFill>
                  <a:srgbClr val="000066"/>
                </a:solidFill>
                <a:latin typeface="Tahoma" pitchFamily="34" charset="0"/>
                <a:cs typeface="+mn-cs"/>
              </a:rPr>
              <a:t>FM55</a:t>
            </a:r>
            <a:r>
              <a:rPr lang="da-DK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– 5 GHz WAS/RLAN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8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Chairman: Andrew Gowans (G)</a:t>
            </a:r>
            <a:endParaRPr lang="en-US" altLang="da-DK" sz="900" b="1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900" smtClean="0">
                <a:solidFill>
                  <a:srgbClr val="000066"/>
                </a:solidFill>
                <a:latin typeface="Tahoma" pitchFamily="34" charset="0"/>
                <a:cs typeface="+mn-cs"/>
              </a:rPr>
              <a:t> </a:t>
            </a:r>
            <a:endParaRPr lang="da-DK" altLang="da-DK" sz="900" smtClean="0">
              <a:solidFill>
                <a:srgbClr val="000066"/>
              </a:solidFill>
              <a:latin typeface="Tahoma" pitchFamily="34" charset="0"/>
              <a:cs typeface="+mn-cs"/>
            </a:endParaRPr>
          </a:p>
        </p:txBody>
      </p:sp>
      <p:cxnSp>
        <p:nvCxnSpPr>
          <p:cNvPr id="50" name="Straight Connector 49"/>
          <p:cNvCxnSpPr>
            <a:endCxn id="2089" idx="1"/>
          </p:cNvCxnSpPr>
          <p:nvPr/>
        </p:nvCxnSpPr>
        <p:spPr>
          <a:xfrm>
            <a:off x="5761038" y="5043488"/>
            <a:ext cx="850900" cy="1587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2091" idx="1"/>
          </p:cNvCxnSpPr>
          <p:nvPr/>
        </p:nvCxnSpPr>
        <p:spPr>
          <a:xfrm flipV="1">
            <a:off x="6489700" y="5675313"/>
            <a:ext cx="122238" cy="3175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mit Pfeil 2"/>
          <p:cNvCxnSpPr/>
          <p:nvPr/>
        </p:nvCxnSpPr>
        <p:spPr>
          <a:xfrm>
            <a:off x="5292080" y="1582738"/>
            <a:ext cx="1656184" cy="2270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8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radars, deliverables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4644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CEPT/ECC (48 countries):</a:t>
            </a: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ECC Decisions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ECC Recommendations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ECC Reports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CEPT Reports </a:t>
            </a:r>
            <a:r>
              <a:rPr lang="en-GB" sz="1800" dirty="0" smtClean="0">
                <a:solidFill>
                  <a:srgbClr val="002060"/>
                </a:solidFill>
              </a:rPr>
              <a:t>(responses to Mandates from European Commission)</a:t>
            </a:r>
          </a:p>
          <a:p>
            <a:pPr eaLnBrk="1" hangingPunct="1"/>
            <a:endParaRPr lang="de-DE" sz="1800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European Union (28 Member States):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Commission Implementing Decisions</a:t>
            </a:r>
            <a:r>
              <a:rPr lang="en-GB" sz="1800" dirty="0" smtClean="0">
                <a:solidFill>
                  <a:srgbClr val="002060"/>
                </a:solidFill>
              </a:rPr>
              <a:t> (based on the Spectrum Decision)</a:t>
            </a:r>
          </a:p>
          <a:p>
            <a:pPr marL="0" indent="0" eaLnBrk="1" hangingPunct="1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ETSI: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Harmonised standards </a:t>
            </a:r>
            <a:r>
              <a:rPr lang="en-GB" sz="1800" dirty="0" smtClean="0">
                <a:solidFill>
                  <a:srgbClr val="002060"/>
                </a:solidFill>
              </a:rPr>
              <a:t>(according to R&amp;TTE / RE Directive)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4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radars,</a:t>
            </a:r>
            <a:br>
              <a:rPr lang="en-GB" dirty="0" smtClean="0"/>
            </a:br>
            <a:r>
              <a:rPr lang="en-GB" dirty="0" smtClean="0"/>
              <a:t>CEPT/ECC, EC, ETSI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6425" cy="45567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Relation CEPT/ECC, ETSI, EU (European Commission):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" name="Rechteck 2"/>
          <p:cNvSpPr/>
          <p:nvPr/>
        </p:nvSpPr>
        <p:spPr>
          <a:xfrm>
            <a:off x="3491880" y="2492896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CEPT/ECC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15616" y="4509120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European Commission (EC)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876528" y="4505617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ETSI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5292080" y="3573016"/>
            <a:ext cx="170057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2051720" y="3573016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2987824" y="3717032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084168" y="3595310"/>
            <a:ext cx="85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MoU</a:t>
            </a:r>
            <a:endParaRPr lang="en-GB" dirty="0"/>
          </a:p>
        </p:txBody>
      </p:sp>
      <p:sp>
        <p:nvSpPr>
          <p:cNvPr id="15" name="Textfeld 14"/>
          <p:cNvSpPr txBox="1"/>
          <p:nvPr/>
        </p:nvSpPr>
        <p:spPr>
          <a:xfrm>
            <a:off x="2303748" y="353236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Mandate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3563510" y="396464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Response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3463449" y="4978814"/>
            <a:ext cx="2260679" cy="4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radars,</a:t>
            </a:r>
            <a:br>
              <a:rPr lang="en-GB" dirty="0" smtClean="0"/>
            </a:br>
            <a:r>
              <a:rPr lang="en-GB" dirty="0" smtClean="0"/>
              <a:t>SRR / Narrow Band (1)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3528" y="1666564"/>
            <a:ext cx="3826768" cy="464275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Short Range Radars (SRR)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ECC Decision (</a:t>
            </a:r>
            <a:r>
              <a:rPr lang="en-GB" dirty="0" smtClean="0">
                <a:solidFill>
                  <a:srgbClr val="FF0000"/>
                </a:solidFill>
              </a:rPr>
              <a:t>04)10:</a:t>
            </a:r>
          </a:p>
          <a:p>
            <a:pPr eaLnBrk="1" hangingPunct="1"/>
            <a:r>
              <a:rPr lang="en-GB" sz="1800" dirty="0" smtClean="0">
                <a:solidFill>
                  <a:srgbClr val="002060"/>
                </a:solidFill>
              </a:rPr>
              <a:t>21.65-26.65 </a:t>
            </a:r>
            <a:r>
              <a:rPr lang="en-GB" sz="1800" dirty="0">
                <a:solidFill>
                  <a:srgbClr val="002060"/>
                </a:solidFill>
              </a:rPr>
              <a:t>GHz until 30 June </a:t>
            </a:r>
            <a:r>
              <a:rPr lang="en-GB" sz="1800" dirty="0" smtClean="0">
                <a:solidFill>
                  <a:srgbClr val="002060"/>
                </a:solidFill>
              </a:rPr>
              <a:t>2013,</a:t>
            </a:r>
          </a:p>
          <a:p>
            <a:pPr eaLnBrk="1" hangingPunct="1"/>
            <a:r>
              <a:rPr lang="en-GB" sz="1800" dirty="0" smtClean="0">
                <a:solidFill>
                  <a:srgbClr val="00B050"/>
                </a:solidFill>
              </a:rPr>
              <a:t>24.25-26.65 </a:t>
            </a:r>
            <a:r>
              <a:rPr lang="en-GB" sz="1800" dirty="0">
                <a:solidFill>
                  <a:srgbClr val="00B050"/>
                </a:solidFill>
              </a:rPr>
              <a:t>GHz until 1 January </a:t>
            </a:r>
            <a:r>
              <a:rPr lang="en-GB" sz="1800" dirty="0" smtClean="0">
                <a:solidFill>
                  <a:srgbClr val="00B050"/>
                </a:solidFill>
              </a:rPr>
              <a:t>2018 (+ 4 years</a:t>
            </a:r>
            <a:r>
              <a:rPr lang="en-GB" sz="1800" baseline="30000" dirty="0" smtClean="0"/>
              <a:t>1)</a:t>
            </a:r>
            <a:r>
              <a:rPr lang="en-GB" sz="1800" dirty="0" smtClean="0">
                <a:solidFill>
                  <a:srgbClr val="00B050"/>
                </a:solidFill>
              </a:rPr>
              <a:t>),</a:t>
            </a:r>
          </a:p>
          <a:p>
            <a:pPr eaLnBrk="1" hangingPunct="1"/>
            <a:r>
              <a:rPr lang="en-GB" sz="1800" dirty="0">
                <a:solidFill>
                  <a:srgbClr val="002060"/>
                </a:solidFill>
              </a:rPr>
              <a:t>the total number of vehicles equipped with 24 GHz Ultra Wideband SRR devices </a:t>
            </a:r>
            <a:r>
              <a:rPr lang="en-GB" sz="1800" dirty="0" smtClean="0">
                <a:solidFill>
                  <a:srgbClr val="002060"/>
                </a:solidFill>
              </a:rPr>
              <a:t>must </a:t>
            </a:r>
            <a:r>
              <a:rPr lang="en-GB" sz="1800" dirty="0">
                <a:solidFill>
                  <a:srgbClr val="002060"/>
                </a:solidFill>
              </a:rPr>
              <a:t>not exceed the level of 7</a:t>
            </a:r>
            <a:r>
              <a:rPr lang="en-GB" sz="1800" dirty="0" smtClean="0">
                <a:solidFill>
                  <a:srgbClr val="002060"/>
                </a:solidFill>
              </a:rPr>
              <a:t>%,</a:t>
            </a:r>
          </a:p>
          <a:p>
            <a:pPr eaLnBrk="1" hangingPunct="1"/>
            <a:r>
              <a:rPr lang="en-GB" sz="1800" dirty="0" smtClean="0">
                <a:solidFill>
                  <a:srgbClr val="002060"/>
                </a:solidFill>
              </a:rPr>
              <a:t>SRR systems in 24 GHz on a </a:t>
            </a:r>
            <a:r>
              <a:rPr lang="en-GB" sz="1800" dirty="0">
                <a:solidFill>
                  <a:srgbClr val="002060"/>
                </a:solidFill>
              </a:rPr>
              <a:t>temporary basis (77-81 GHz has been </a:t>
            </a:r>
            <a:r>
              <a:rPr lang="en-GB" sz="1800" dirty="0" smtClean="0">
                <a:solidFill>
                  <a:srgbClr val="002060"/>
                </a:solidFill>
              </a:rPr>
              <a:t>designated for long term solution).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916827" y="1628800"/>
            <a:ext cx="3826768" cy="425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u="sng" kern="0" dirty="0" smtClean="0">
                <a:solidFill>
                  <a:srgbClr val="002060"/>
                </a:solidFill>
              </a:rPr>
              <a:t>Narrow Band Radars</a:t>
            </a:r>
            <a:r>
              <a:rPr lang="en-GB" kern="0" dirty="0" smtClean="0">
                <a:solidFill>
                  <a:srgbClr val="002060"/>
                </a:solidFill>
              </a:rPr>
              <a:t/>
            </a:r>
            <a:br>
              <a:rPr lang="en-GB" kern="0" dirty="0" smtClean="0">
                <a:solidFill>
                  <a:srgbClr val="002060"/>
                </a:solidFill>
              </a:rPr>
            </a:br>
            <a:endParaRPr lang="en-GB" kern="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kern="0" dirty="0" smtClean="0">
                <a:solidFill>
                  <a:srgbClr val="FF0000"/>
                </a:solidFill>
              </a:rPr>
              <a:t>ERC Recommendation 70-03, Annex 5:</a:t>
            </a:r>
          </a:p>
          <a:p>
            <a:pPr eaLnBrk="1" hangingPunct="1"/>
            <a:r>
              <a:rPr lang="en-GB" sz="1800" kern="0" dirty="0" smtClean="0">
                <a:solidFill>
                  <a:srgbClr val="00B050"/>
                </a:solidFill>
              </a:rPr>
              <a:t>24.05-24.25 GHz (bands d1 – d5),</a:t>
            </a:r>
          </a:p>
          <a:p>
            <a:pPr eaLnBrk="1" hangingPunct="1"/>
            <a:r>
              <a:rPr lang="en-GB" sz="1800" kern="0" dirty="0" smtClean="0">
                <a:solidFill>
                  <a:srgbClr val="00B050"/>
                </a:solidFill>
              </a:rPr>
              <a:t>no time limitation.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528" y="630932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1)</a:t>
            </a:r>
            <a:r>
              <a:rPr lang="en-GB" sz="1000" dirty="0" smtClean="0">
                <a:solidFill>
                  <a:srgbClr val="00B050"/>
                </a:solidFill>
              </a:rPr>
              <a:t> for </a:t>
            </a:r>
            <a:r>
              <a:rPr lang="en-GB" sz="1000" dirty="0">
                <a:solidFill>
                  <a:srgbClr val="00B050"/>
                </a:solidFill>
              </a:rPr>
              <a:t>SRR equipment mounted on motor vehicles for which a type-approval application has been submitted and has been granted before 1 January 2018</a:t>
            </a:r>
          </a:p>
        </p:txBody>
      </p:sp>
    </p:spTree>
    <p:extLst>
      <p:ext uri="{BB962C8B-B14F-4D97-AF65-F5344CB8AC3E}">
        <p14:creationId xmlns:p14="http://schemas.microsoft.com/office/powerpoint/2010/main" val="30626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</a:t>
            </a:r>
            <a:r>
              <a:rPr lang="en-GB" dirty="0"/>
              <a:t>radars,</a:t>
            </a:r>
            <a:br>
              <a:rPr lang="en-GB" dirty="0"/>
            </a:br>
            <a:r>
              <a:rPr lang="en-GB" dirty="0"/>
              <a:t>SRR / Narrow </a:t>
            </a:r>
            <a:r>
              <a:rPr lang="en-GB" dirty="0" smtClean="0"/>
              <a:t>Band (2)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3528" y="1666564"/>
            <a:ext cx="3826768" cy="49307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Short Range Radars (SRR)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ECC Decision (</a:t>
            </a:r>
            <a:r>
              <a:rPr lang="en-GB" dirty="0" smtClean="0">
                <a:solidFill>
                  <a:srgbClr val="FF0000"/>
                </a:solidFill>
              </a:rPr>
              <a:t>04)10:</a:t>
            </a:r>
          </a:p>
          <a:p>
            <a:pPr eaLnBrk="1" hangingPunct="1"/>
            <a:r>
              <a:rPr lang="en-GB" sz="1800" dirty="0">
                <a:solidFill>
                  <a:srgbClr val="002060"/>
                </a:solidFill>
              </a:rPr>
              <a:t>existing </a:t>
            </a:r>
            <a:r>
              <a:rPr lang="en-GB" sz="1800" dirty="0" smtClean="0">
                <a:solidFill>
                  <a:srgbClr val="002060"/>
                </a:solidFill>
              </a:rPr>
              <a:t>SRR 24 GHz equipment may be operated </a:t>
            </a:r>
            <a:r>
              <a:rPr lang="en-GB" sz="1800" dirty="0">
                <a:solidFill>
                  <a:srgbClr val="002060"/>
                </a:solidFill>
              </a:rPr>
              <a:t>to the end of lifetime of the </a:t>
            </a:r>
            <a:r>
              <a:rPr lang="en-GB" sz="1800" dirty="0" smtClean="0">
                <a:solidFill>
                  <a:srgbClr val="002060"/>
                </a:solidFill>
              </a:rPr>
              <a:t>vehicles.</a:t>
            </a:r>
          </a:p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ERC Recommendation 70-03, Annex 5:</a:t>
            </a:r>
          </a:p>
          <a:p>
            <a:pPr eaLnBrk="1" hangingPunct="1"/>
            <a:r>
              <a:rPr lang="en-GB" sz="1800" dirty="0">
                <a:solidFill>
                  <a:srgbClr val="002060"/>
                </a:solidFill>
              </a:rPr>
              <a:t>21.65-26.65 GHz </a:t>
            </a:r>
            <a:r>
              <a:rPr lang="en-GB" sz="1800" dirty="0" smtClean="0">
                <a:solidFill>
                  <a:srgbClr val="002060"/>
                </a:solidFill>
              </a:rPr>
              <a:t>(band c1),</a:t>
            </a:r>
            <a:endParaRPr lang="en-GB" sz="1800" dirty="0">
              <a:solidFill>
                <a:srgbClr val="002060"/>
              </a:solidFill>
            </a:endParaRPr>
          </a:p>
          <a:p>
            <a:pPr eaLnBrk="1" hangingPunct="1"/>
            <a:r>
              <a:rPr lang="en-GB" sz="1800" dirty="0">
                <a:solidFill>
                  <a:srgbClr val="002060"/>
                </a:solidFill>
              </a:rPr>
              <a:t>24.25-26.65 </a:t>
            </a:r>
            <a:r>
              <a:rPr lang="en-GB" sz="1800" dirty="0" smtClean="0">
                <a:solidFill>
                  <a:srgbClr val="002060"/>
                </a:solidFill>
              </a:rPr>
              <a:t>GHz (band c2),</a:t>
            </a:r>
          </a:p>
          <a:p>
            <a:pPr eaLnBrk="1" hangingPunct="1"/>
            <a:r>
              <a:rPr lang="en-GB" sz="1800" dirty="0" smtClean="0">
                <a:solidFill>
                  <a:srgbClr val="002060"/>
                </a:solidFill>
              </a:rPr>
              <a:t>references to ECC/DEC/(04)10,</a:t>
            </a:r>
          </a:p>
          <a:p>
            <a:pPr eaLnBrk="1" hangingPunct="1"/>
            <a:r>
              <a:rPr lang="en-GB" sz="1800" dirty="0" smtClean="0">
                <a:solidFill>
                  <a:srgbClr val="002060"/>
                </a:solidFill>
              </a:rPr>
              <a:t>same conditions as in ECC/DEC/(04)10.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943823" y="1700808"/>
            <a:ext cx="382676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u="sng" kern="0" dirty="0" smtClean="0">
                <a:solidFill>
                  <a:srgbClr val="002060"/>
                </a:solidFill>
              </a:rPr>
              <a:t>Narrow Band Radars</a:t>
            </a:r>
            <a:r>
              <a:rPr lang="en-GB" kern="0" dirty="0" smtClean="0">
                <a:solidFill>
                  <a:srgbClr val="002060"/>
                </a:solidFill>
              </a:rPr>
              <a:t/>
            </a:r>
            <a:br>
              <a:rPr lang="en-GB" kern="0" dirty="0" smtClean="0">
                <a:solidFill>
                  <a:srgbClr val="002060"/>
                </a:solidFill>
              </a:rPr>
            </a:br>
            <a:endParaRPr lang="en-GB" kern="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kern="0" dirty="0" smtClean="0">
                <a:solidFill>
                  <a:srgbClr val="FF0000"/>
                </a:solidFill>
              </a:rPr>
              <a:t>ERC Recommendation 70-03:</a:t>
            </a:r>
          </a:p>
          <a:p>
            <a:pPr eaLnBrk="1" hangingPunct="1"/>
            <a:r>
              <a:rPr lang="en-GB" sz="1800" kern="0" dirty="0">
                <a:solidFill>
                  <a:srgbClr val="002060"/>
                </a:solidFill>
              </a:rPr>
              <a:t>the band 24.00 GHz (24.05 GHz) - 24.25 GHz is also available for other SRD applications (non-specific and radiodetermination</a:t>
            </a:r>
            <a:r>
              <a:rPr lang="en-GB" sz="1800" kern="0" dirty="0" smtClean="0">
                <a:solidFill>
                  <a:srgbClr val="002060"/>
                </a:solidFill>
              </a:rPr>
              <a:t>), also without any time </a:t>
            </a:r>
            <a:r>
              <a:rPr lang="en-GB" sz="1800" kern="0" dirty="0">
                <a:solidFill>
                  <a:srgbClr val="002060"/>
                </a:solidFill>
              </a:rPr>
              <a:t>limitation (Annexes 1 and 6 of ERC/REC 70-03).</a:t>
            </a:r>
          </a:p>
        </p:txBody>
      </p:sp>
    </p:spTree>
    <p:extLst>
      <p:ext uri="{BB962C8B-B14F-4D97-AF65-F5344CB8AC3E}">
        <p14:creationId xmlns:p14="http://schemas.microsoft.com/office/powerpoint/2010/main" val="221844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radars,</a:t>
            </a:r>
            <a:br>
              <a:rPr lang="en-GB" dirty="0" smtClean="0"/>
            </a:br>
            <a:r>
              <a:rPr lang="en-GB" dirty="0" smtClean="0"/>
              <a:t>Narrow Band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556720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dirty="0" smtClean="0">
                <a:solidFill>
                  <a:srgbClr val="002060"/>
                </a:solidFill>
              </a:rPr>
              <a:t>The ECC plenary meeting, at its 40</a:t>
            </a:r>
            <a:r>
              <a:rPr lang="en-GB" baseline="30000" dirty="0" smtClean="0">
                <a:solidFill>
                  <a:srgbClr val="002060"/>
                </a:solidFill>
              </a:rPr>
              <a:t>th</a:t>
            </a:r>
            <a:r>
              <a:rPr lang="en-GB" dirty="0" smtClean="0">
                <a:solidFill>
                  <a:srgbClr val="002060"/>
                </a:solidFill>
              </a:rPr>
              <a:t> meeting in June/July 2015, clarified:</a:t>
            </a:r>
          </a:p>
          <a:p>
            <a:pPr eaLnBrk="1" hangingPunct="1"/>
            <a:endParaRPr lang="de-DE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dirty="0">
                <a:solidFill>
                  <a:srgbClr val="FF0000"/>
                </a:solidFill>
              </a:rPr>
              <a:t>Note that the regulation in the bands </a:t>
            </a:r>
            <a:r>
              <a:rPr lang="en-GB" i="1" dirty="0" smtClean="0">
                <a:solidFill>
                  <a:srgbClr val="FF0000"/>
                </a:solidFill>
              </a:rPr>
              <a:t>d1)</a:t>
            </a:r>
            <a:r>
              <a:rPr lang="en-GB" dirty="0" smtClean="0">
                <a:solidFill>
                  <a:srgbClr val="FF0000"/>
                </a:solidFill>
              </a:rPr>
              <a:t> to </a:t>
            </a:r>
            <a:r>
              <a:rPr lang="en-GB" i="1" dirty="0" smtClean="0">
                <a:solidFill>
                  <a:srgbClr val="FF0000"/>
                </a:solidFill>
              </a:rPr>
              <a:t>d5)</a:t>
            </a:r>
            <a:r>
              <a:rPr lang="en-GB" dirty="0" smtClean="0">
                <a:solidFill>
                  <a:srgbClr val="FF0000"/>
                </a:solidFill>
              </a:rPr>
              <a:t> for </a:t>
            </a:r>
            <a:r>
              <a:rPr lang="en-GB" dirty="0">
                <a:solidFill>
                  <a:srgbClr val="FF0000"/>
                </a:solidFill>
              </a:rPr>
              <a:t>the band 24.05-24.25 GHz for automotive radars is without any plans for a time limit within CEPT (see document ECC(15)058). Only the bands </a:t>
            </a:r>
            <a:r>
              <a:rPr lang="en-GB" i="1" dirty="0" smtClean="0">
                <a:solidFill>
                  <a:srgbClr val="FF0000"/>
                </a:solidFill>
              </a:rPr>
              <a:t>c1) </a:t>
            </a:r>
            <a:r>
              <a:rPr lang="en-GB" dirty="0">
                <a:solidFill>
                  <a:srgbClr val="FF0000"/>
                </a:solidFill>
              </a:rPr>
              <a:t>and </a:t>
            </a:r>
            <a:r>
              <a:rPr lang="en-GB" i="1" dirty="0" smtClean="0">
                <a:solidFill>
                  <a:srgbClr val="FF0000"/>
                </a:solidFill>
              </a:rPr>
              <a:t>c2)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for Short Range Radar (SRR) are time limited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de-DE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dirty="0" smtClean="0">
                <a:solidFill>
                  <a:srgbClr val="002060"/>
                </a:solidFill>
              </a:rPr>
              <a:t>This information is now reflected in ERC Recommendation 70-03 (Annex 5), latest edition of 30 September 2015.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755576" y="912813"/>
            <a:ext cx="7928049" cy="6873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European regulation on 24 GHz automotive </a:t>
            </a:r>
            <a:r>
              <a:rPr lang="en-GB" dirty="0"/>
              <a:t>radars,</a:t>
            </a:r>
            <a:br>
              <a:rPr lang="en-GB" dirty="0"/>
            </a:br>
            <a:r>
              <a:rPr lang="en-GB" dirty="0"/>
              <a:t>SRR / Narrow </a:t>
            </a:r>
            <a:r>
              <a:rPr lang="en-GB" dirty="0" smtClean="0"/>
              <a:t>Band (3)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3528" y="1666564"/>
            <a:ext cx="3826768" cy="49307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Short Range Radars (SRR)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EC </a:t>
            </a:r>
            <a:r>
              <a:rPr lang="en-GB" dirty="0">
                <a:solidFill>
                  <a:srgbClr val="FF0000"/>
                </a:solidFill>
              </a:rPr>
              <a:t>Decision </a:t>
            </a:r>
            <a:r>
              <a:rPr lang="en-GB" dirty="0" smtClean="0">
                <a:solidFill>
                  <a:srgbClr val="FF0000"/>
                </a:solidFill>
              </a:rPr>
              <a:t>2005/50/EC on SRR 24 GHz, amended by 2011/485/EU:</a:t>
            </a:r>
          </a:p>
          <a:p>
            <a:pPr eaLnBrk="1" hangingPunct="1"/>
            <a:r>
              <a:rPr lang="en-GB" sz="1800" dirty="0" smtClean="0">
                <a:solidFill>
                  <a:srgbClr val="002060"/>
                </a:solidFill>
              </a:rPr>
              <a:t>same </a:t>
            </a:r>
            <a:r>
              <a:rPr lang="en-GB" sz="1800" dirty="0">
                <a:solidFill>
                  <a:srgbClr val="002060"/>
                </a:solidFill>
              </a:rPr>
              <a:t>conditions as in ECC/DEC/(04)10</a:t>
            </a:r>
            <a:r>
              <a:rPr lang="en-GB" sz="18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/>
            <a:endParaRPr lang="en-GB" sz="1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ETSI:</a:t>
            </a:r>
          </a:p>
          <a:p>
            <a:pPr eaLnBrk="1" hangingPunct="1"/>
            <a:r>
              <a:rPr lang="en-GB" sz="1800" dirty="0" smtClean="0">
                <a:solidFill>
                  <a:srgbClr val="002060"/>
                </a:solidFill>
              </a:rPr>
              <a:t>EN 302 288.</a:t>
            </a: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943823" y="1700808"/>
            <a:ext cx="382676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u="sng" kern="0" dirty="0" smtClean="0">
                <a:solidFill>
                  <a:srgbClr val="002060"/>
                </a:solidFill>
              </a:rPr>
              <a:t>Narrow Band Radars</a:t>
            </a:r>
            <a:r>
              <a:rPr lang="en-GB" kern="0" dirty="0" smtClean="0">
                <a:solidFill>
                  <a:srgbClr val="002060"/>
                </a:solidFill>
              </a:rPr>
              <a:t/>
            </a:r>
            <a:br>
              <a:rPr lang="en-GB" kern="0" dirty="0" smtClean="0">
                <a:solidFill>
                  <a:srgbClr val="002060"/>
                </a:solidFill>
              </a:rPr>
            </a:br>
            <a:endParaRPr lang="en-GB" kern="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kern="0" dirty="0" smtClean="0">
                <a:solidFill>
                  <a:srgbClr val="FF0000"/>
                </a:solidFill>
              </a:rPr>
              <a:t>EC Decision 2006/771/EC on SRDs, amended by 2013/752/EU (5</a:t>
            </a:r>
            <a:r>
              <a:rPr lang="en-GB" kern="0" baseline="30000" dirty="0" smtClean="0">
                <a:solidFill>
                  <a:srgbClr val="FF0000"/>
                </a:solidFill>
              </a:rPr>
              <a:t>th</a:t>
            </a:r>
            <a:r>
              <a:rPr lang="en-GB" kern="0" dirty="0" smtClean="0">
                <a:solidFill>
                  <a:srgbClr val="FF0000"/>
                </a:solidFill>
              </a:rPr>
              <a:t> update):</a:t>
            </a:r>
          </a:p>
          <a:p>
            <a:pPr eaLnBrk="1" hangingPunct="1"/>
            <a:r>
              <a:rPr lang="en-GB" sz="1800" kern="0" dirty="0">
                <a:solidFill>
                  <a:srgbClr val="002060"/>
                </a:solidFill>
              </a:rPr>
              <a:t>bands 66, </a:t>
            </a:r>
            <a:r>
              <a:rPr lang="en-GB" sz="1800" kern="0" dirty="0" smtClean="0">
                <a:solidFill>
                  <a:srgbClr val="002060"/>
                </a:solidFill>
              </a:rPr>
              <a:t>69a/69b</a:t>
            </a:r>
            <a:r>
              <a:rPr lang="en-GB" sz="1800" kern="0" dirty="0">
                <a:solidFill>
                  <a:srgbClr val="002060"/>
                </a:solidFill>
              </a:rPr>
              <a:t>, </a:t>
            </a:r>
            <a:r>
              <a:rPr lang="en-GB" sz="1800" kern="0" dirty="0" smtClean="0">
                <a:solidFill>
                  <a:srgbClr val="002060"/>
                </a:solidFill>
              </a:rPr>
              <a:t>70b,</a:t>
            </a:r>
          </a:p>
          <a:p>
            <a:pPr eaLnBrk="1" hangingPunct="1"/>
            <a:r>
              <a:rPr lang="en-GB" sz="1800" kern="0" dirty="0" smtClean="0">
                <a:solidFill>
                  <a:srgbClr val="002060"/>
                </a:solidFill>
              </a:rPr>
              <a:t>same conditions as in ERC/REC 70-03 (Annex 5, bands d1 - d5).</a:t>
            </a:r>
          </a:p>
          <a:p>
            <a:pPr eaLnBrk="1" hangingPunct="1"/>
            <a:endParaRPr lang="de-DE" sz="1800" kern="0" dirty="0">
              <a:solidFill>
                <a:srgbClr val="002060"/>
              </a:solidFill>
            </a:endParaRPr>
          </a:p>
          <a:p>
            <a:pPr eaLnBrk="1" hangingPunct="1"/>
            <a:r>
              <a:rPr lang="en-GB" kern="0" dirty="0" smtClean="0">
                <a:solidFill>
                  <a:srgbClr val="FF0000"/>
                </a:solidFill>
              </a:rPr>
              <a:t>ETSI:</a:t>
            </a:r>
          </a:p>
          <a:p>
            <a:pPr eaLnBrk="1" hangingPunct="1"/>
            <a:r>
              <a:rPr lang="en-GB" sz="1800" kern="0" dirty="0" smtClean="0">
                <a:solidFill>
                  <a:srgbClr val="002060"/>
                </a:solidFill>
              </a:rPr>
              <a:t>EN 302 858.</a:t>
            </a:r>
            <a:endParaRPr lang="en-GB" sz="18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671</Words>
  <Application>Microsoft Office PowerPoint</Application>
  <PresentationFormat>On-screen Show (4:3)</PresentationFormat>
  <Paragraphs>213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1_Default Design</vt:lpstr>
      <vt:lpstr>2_Default Design</vt:lpstr>
      <vt:lpstr>Thomas Weilacher WG FM Chairman </vt:lpstr>
      <vt:lpstr>PowerPoint Presentation</vt:lpstr>
      <vt:lpstr>PowerPoint Presentation</vt:lpstr>
      <vt:lpstr>European regulation on 24 GHz automotive radars, deliverables</vt:lpstr>
      <vt:lpstr>European regulation on 24 GHz automotive radars, CEPT/ECC, EC, ETSI</vt:lpstr>
      <vt:lpstr>European regulation on 24 GHz automotive radars, SRR / Narrow Band (1)</vt:lpstr>
      <vt:lpstr>European regulation on 24 GHz automotive radars, SRR / Narrow Band (2)</vt:lpstr>
      <vt:lpstr>European regulation on 24 GHz automotive radars, Narrow Band</vt:lpstr>
      <vt:lpstr>European regulation on 24 GHz automotive radars, SRR / Narrow Band (3)</vt:lpstr>
      <vt:lpstr>European regulation on 24 GHz automotive radars</vt:lpstr>
    </vt:vector>
  </TitlesOfParts>
  <Manager>Thomas.Weilacher@BNetzA.de</Manager>
  <Company>CEPT/ECC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Weilacher WG FM Chairman</dc:title>
  <dc:subject>24 GHz regulation (automotive radars)</dc:subject>
  <dc:creator>Thomas.Weilacher@BNetzA.de</dc:creator>
  <cp:keywords>Presentation</cp:keywords>
  <dc:description>5 November 2015, Geneva.</dc:description>
  <cp:lastModifiedBy>Author</cp:lastModifiedBy>
  <cp:revision>315</cp:revision>
  <cp:lastPrinted>2013-09-04T13:15:59Z</cp:lastPrinted>
  <dcterms:created xsi:type="dcterms:W3CDTF">2011-06-28T16:48:17Z</dcterms:created>
  <dcterms:modified xsi:type="dcterms:W3CDTF">2015-11-12T09:24:47Z</dcterms:modified>
</cp:coreProperties>
</file>